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9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A13A7-AE90-4A0F-AC5A-6C3409EC5ADA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7A13496-F6B6-495F-883E-BA05A4BB64BA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6771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171EF-B3D7-4943-80FF-48E96B5C9ED4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67D7D-DA95-4F67-96B0-26D70543A648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1562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0E30C-D4C0-4A91-85D8-A13F6E41D649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30A3A-8E64-4AEC-98F1-D475CEB4138D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8158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A13A7-AE90-4A0F-AC5A-6C3409EC5ADA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7A13496-F6B6-495F-883E-BA05A4BB64BA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1191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090E9-4A43-4DB2-AC8A-E698BF1682E6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43356-1DFB-4DDF-9EE6-46668BEE6109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591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A2785-8D27-4778-8F0D-714CCA0A8C6E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DCA5EFA-F3EF-43EE-9F26-7B6AC8F4D954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4880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9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5DFBC-B8D8-413D-B742-F5C2D35FE0E9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181CD-577C-465B-9F38-FBBB8C9B5D02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2660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1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20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2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tangle 24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902C5-EBC5-40B4-B173-293C5AEE48F7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5417BCF7-19D5-4333-8E00-F7025DE4DC38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3843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1BF37-211C-471C-82CA-8D168A67994D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D331B-4341-4DEB-AC44-715AFCAC7C28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4979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Rectangle 20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24D6C-E331-4ABF-A3E0-667A4B4571C4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BE3A4B2-FB5E-4B53-8B93-8C12CC2D78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00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FAF62F3-BA63-410E-AACB-4BE543C7D968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97DB0-B5AA-4101-BB2C-C8CDE52AB88D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8560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090E9-4A43-4DB2-AC8A-E698BF1682E6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43356-1DFB-4DDF-9EE6-46668BEE6109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2971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09777-30E0-40C9-8C73-56150B94AC0C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EA34D-A4F7-4751-9615-74A8A880BA7E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8559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171EF-B3D7-4943-80FF-48E96B5C9ED4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67D7D-DA95-4F67-96B0-26D70543A648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815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0E30C-D4C0-4A91-85D8-A13F6E41D649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30A3A-8E64-4AEC-98F1-D475CEB4138D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6796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A2785-8D27-4778-8F0D-714CCA0A8C6E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DCA5EFA-F3EF-43EE-9F26-7B6AC8F4D954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2454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9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5DFBC-B8D8-413D-B742-F5C2D35FE0E9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181CD-577C-465B-9F38-FBBB8C9B5D02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530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1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20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2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tangle 24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902C5-EBC5-40B4-B173-293C5AEE48F7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5417BCF7-19D5-4333-8E00-F7025DE4DC38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3940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1BF37-211C-471C-82CA-8D168A67994D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D331B-4341-4DEB-AC44-715AFCAC7C28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53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Rectangle 20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24D6C-E331-4ABF-A3E0-667A4B4571C4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BE3A4B2-FB5E-4B53-8B93-8C12CC2D78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170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FAF62F3-BA63-410E-AACB-4BE543C7D968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97DB0-B5AA-4101-BB2C-C8CDE52AB88D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1729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09777-30E0-40C9-8C73-56150B94AC0C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EA34D-A4F7-4751-9615-74A8A880BA7E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17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27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2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2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FF065B-6535-4277-9E90-8A00E0DC7C30}" type="datetimeFigureOut">
              <a:rPr lang="en-US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2/10/2013</a:t>
            </a:fld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2C7D1E-7819-406E-9A79-67EFD8898026}" type="slidenum">
              <a:rPr lang="en-US">
                <a:solidFill>
                  <a:srgbClr val="17517A">
                    <a:shade val="75000"/>
                  </a:srgb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  <a:latin typeface="Arial" charset="0"/>
              <a:cs typeface="Arial" charset="0"/>
            </a:endParaRPr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44430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13466B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17517A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77E48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AF8B1E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27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2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2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FF065B-6535-4277-9E90-8A00E0DC7C30}" type="datetimeFigureOut">
              <a:rPr lang="en-US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2/10/2013</a:t>
            </a:fld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2C7D1E-7819-406E-9A79-67EFD8898026}" type="slidenum">
              <a:rPr lang="en-US">
                <a:solidFill>
                  <a:srgbClr val="17517A">
                    <a:shade val="75000"/>
                  </a:srgb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  <a:latin typeface="Arial" charset="0"/>
              <a:cs typeface="Arial" charset="0"/>
            </a:endParaRPr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62742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13466B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17517A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77E48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AF8B1E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Placeholder 5"/>
          <p:cNvSpPr>
            <a:spLocks noGrp="1"/>
          </p:cNvSpPr>
          <p:nvPr>
            <p:ph type="body" idx="2"/>
          </p:nvPr>
        </p:nvSpPr>
        <p:spPr>
          <a:xfrm>
            <a:off x="152400" y="1447800"/>
            <a:ext cx="2743200" cy="5105400"/>
          </a:xfrm>
        </p:spPr>
        <p:txBody>
          <a:bodyPr/>
          <a:lstStyle/>
          <a:p>
            <a:pPr algn="ctr" eaLnBrk="1" hangingPunct="1"/>
            <a:r>
              <a:rPr lang="en-US" sz="1200" smtClean="0"/>
              <a:t>This image is  the Bandit's Roost slum at 59½ Mulberry Street,  considered one of the most crime-ridden, dangerous parts of New York City.</a:t>
            </a:r>
          </a:p>
          <a:p>
            <a:pPr eaLnBrk="1" hangingPunct="1"/>
            <a:endParaRPr lang="en-US" sz="800" smtClean="0"/>
          </a:p>
          <a:p>
            <a:pPr eaLnBrk="1" hangingPunct="1"/>
            <a:endParaRPr lang="en-US" sz="800" smtClean="0"/>
          </a:p>
          <a:p>
            <a:pPr eaLnBrk="1" hangingPunct="1"/>
            <a:endParaRPr lang="en-US" sz="800" smtClean="0"/>
          </a:p>
          <a:p>
            <a:pPr eaLnBrk="1" hangingPunct="1"/>
            <a:r>
              <a:rPr lang="en-US" sz="1200" smtClean="0"/>
              <a:t>OVERVIEW – What is the overall impression you get from this photograph?</a:t>
            </a:r>
          </a:p>
          <a:p>
            <a:pPr eaLnBrk="1" hangingPunct="1"/>
            <a:r>
              <a:rPr lang="en-US" sz="1200" smtClean="0"/>
              <a:t>PARTS – What are some of the specific details you observe in the photo?</a:t>
            </a:r>
          </a:p>
          <a:p>
            <a:pPr eaLnBrk="1" hangingPunct="1"/>
            <a:r>
              <a:rPr lang="en-US" sz="1200" smtClean="0"/>
              <a:t>TEXT – What does the text say?</a:t>
            </a:r>
          </a:p>
          <a:p>
            <a:pPr eaLnBrk="1" hangingPunct="1"/>
            <a:r>
              <a:rPr lang="en-US" sz="1200" smtClean="0"/>
              <a:t>INTERACTION – How does the text interact with the photo to present an argument?</a:t>
            </a:r>
          </a:p>
          <a:p>
            <a:pPr eaLnBrk="1" hangingPunct="1"/>
            <a:r>
              <a:rPr lang="en-US" sz="1200" smtClean="0"/>
              <a:t>CONCLUSION – Considering all of the above, what is the thesis of the photograph?</a:t>
            </a:r>
          </a:p>
        </p:txBody>
      </p:sp>
      <p:pic>
        <p:nvPicPr>
          <p:cNvPr id="17411" name="Content Placeholder 3" descr="Realism 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0" y="990600"/>
            <a:ext cx="4339550" cy="5410200"/>
          </a:xfrm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914400"/>
            <a:ext cx="8763000" cy="53340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</a:rPr>
              <a:t>Bandit's Roost , Jacob Riis, from How the Other Half Lives, 1888.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2362200"/>
            <a:ext cx="27432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AD2E27"/>
                </a:solidFill>
              </a:rPr>
              <a:t>OPTIC –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AD2E27"/>
                </a:solidFill>
              </a:rPr>
              <a:t>Five analysis questions for any visual argument</a:t>
            </a:r>
          </a:p>
        </p:txBody>
      </p:sp>
    </p:spTree>
    <p:extLst>
      <p:ext uri="{BB962C8B-B14F-4D97-AF65-F5344CB8AC3E}">
        <p14:creationId xmlns:p14="http://schemas.microsoft.com/office/powerpoint/2010/main" val="252941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914400"/>
            <a:ext cx="5943600" cy="9144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The Progression of American Thought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type="pic" idx="1"/>
          </p:nvPr>
        </p:nvGraphicFramePr>
        <p:xfrm>
          <a:off x="1600200" y="1828800"/>
          <a:ext cx="5943600" cy="3581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1981200"/>
                <a:gridCol w="1981200"/>
              </a:tblGrid>
              <a:tr h="96794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Genre</a:t>
                      </a:r>
                      <a:endParaRPr lang="en-US" sz="1800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American</a:t>
                      </a:r>
                      <a:r>
                        <a:rPr lang="en-US" sz="1800" baseline="0" dirty="0" smtClean="0"/>
                        <a:t> Author</a:t>
                      </a:r>
                      <a:endParaRPr lang="en-US" sz="1800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Perceived the individual</a:t>
                      </a:r>
                      <a:r>
                        <a:rPr lang="en-US" sz="1800" baseline="0" dirty="0" smtClean="0"/>
                        <a:t> as …</a:t>
                      </a:r>
                      <a:endParaRPr lang="en-US" sz="1800" dirty="0"/>
                    </a:p>
                  </a:txBody>
                  <a:tcPr marL="60960" marR="60960"/>
                </a:tc>
              </a:tr>
              <a:tr h="67756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Romantics</a:t>
                      </a:r>
                      <a:endParaRPr lang="en-US" sz="1800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Ralph Waldo Emerson</a:t>
                      </a:r>
                      <a:endParaRPr lang="en-US" sz="1800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 god</a:t>
                      </a:r>
                      <a:endParaRPr lang="en-US" sz="1800" dirty="0"/>
                    </a:p>
                  </a:txBody>
                  <a:tcPr marL="60960" marR="60960"/>
                </a:tc>
              </a:tr>
              <a:tr h="125833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Realists</a:t>
                      </a:r>
                      <a:endParaRPr lang="en-US" sz="1800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Henry James</a:t>
                      </a:r>
                    </a:p>
                    <a:p>
                      <a:r>
                        <a:rPr lang="en-US" sz="1800" dirty="0" smtClean="0"/>
                        <a:t>William Dean Howells</a:t>
                      </a:r>
                    </a:p>
                    <a:p>
                      <a:r>
                        <a:rPr lang="en-US" sz="1800" dirty="0" smtClean="0"/>
                        <a:t>Mark</a:t>
                      </a:r>
                      <a:r>
                        <a:rPr lang="en-US" sz="1800" baseline="0" dirty="0" smtClean="0"/>
                        <a:t> Twain</a:t>
                      </a:r>
                      <a:endParaRPr lang="en-US" sz="1800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simply a person</a:t>
                      </a:r>
                      <a:endParaRPr lang="en-US" sz="1800" dirty="0"/>
                    </a:p>
                  </a:txBody>
                  <a:tcPr marL="60960" marR="60960"/>
                </a:tc>
              </a:tr>
              <a:tr h="67756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Naturalists</a:t>
                      </a:r>
                      <a:endParaRPr lang="en-US" sz="1800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Stephen</a:t>
                      </a:r>
                      <a:r>
                        <a:rPr lang="en-US" sz="1800" baseline="0" dirty="0" smtClean="0"/>
                        <a:t> Crane</a:t>
                      </a:r>
                    </a:p>
                    <a:p>
                      <a:r>
                        <a:rPr lang="en-US" sz="1800" baseline="0" dirty="0" smtClean="0"/>
                        <a:t>Frank Norris</a:t>
                      </a:r>
                      <a:endParaRPr lang="en-US" sz="1800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 helpless</a:t>
                      </a:r>
                      <a:endParaRPr lang="en-US" sz="1800" dirty="0"/>
                    </a:p>
                  </a:txBody>
                  <a:tcPr marL="60960" marR="60960"/>
                </a:tc>
              </a:tr>
            </a:tbl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600200" y="5410200"/>
            <a:ext cx="5943600" cy="838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 algn="ctr" eaLnBrk="1" fontAlgn="auto" hangingPunct="1">
              <a:defRPr/>
            </a:pPr>
            <a:endParaRPr lang="en-US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 eaLnBrk="1" fontAlgn="auto" hangingPunct="1">
              <a:defRPr/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Realist writers use plot and character development to state their philosophy about how much control mankind has over his own destiny.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35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ivic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177</Words>
  <Application>Microsoft Office PowerPoint</Application>
  <PresentationFormat>On-screen Show (4:3)</PresentationFormat>
  <Paragraphs>30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Civic</vt:lpstr>
      <vt:lpstr>1_Civic</vt:lpstr>
      <vt:lpstr>Bandit's Roost , Jacob Riis, from How the Other Half Lives, 1888. </vt:lpstr>
      <vt:lpstr>The Progression of American Thought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Bandit's Roost , Jacob Riis, from How the Other Half Lives, 1888. </dc:title>
  <dc:creator>Michelle CC</dc:creator>
  <cp:lastModifiedBy>Michelle CC</cp:lastModifiedBy>
  <cp:revision>1</cp:revision>
  <dcterms:created xsi:type="dcterms:W3CDTF">2013-02-11T01:58:32Z</dcterms:created>
  <dcterms:modified xsi:type="dcterms:W3CDTF">2013-02-11T02:00:08Z</dcterms:modified>
</cp:coreProperties>
</file>